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6" r:id="rId2"/>
    <p:sldId id="400" r:id="rId3"/>
    <p:sldId id="399" r:id="rId4"/>
    <p:sldId id="365" r:id="rId5"/>
    <p:sldId id="377" r:id="rId6"/>
    <p:sldId id="381" r:id="rId7"/>
    <p:sldId id="388" r:id="rId8"/>
    <p:sldId id="283" r:id="rId9"/>
    <p:sldId id="281" r:id="rId10"/>
    <p:sldId id="369" r:id="rId11"/>
    <p:sldId id="367" r:id="rId12"/>
    <p:sldId id="391" r:id="rId13"/>
    <p:sldId id="363" r:id="rId14"/>
    <p:sldId id="396" r:id="rId15"/>
    <p:sldId id="352" r:id="rId16"/>
    <p:sldId id="373" r:id="rId17"/>
    <p:sldId id="298" r:id="rId18"/>
    <p:sldId id="393" r:id="rId19"/>
    <p:sldId id="384" r:id="rId20"/>
    <p:sldId id="287" r:id="rId21"/>
    <p:sldId id="355" r:id="rId22"/>
    <p:sldId id="357" r:id="rId23"/>
    <p:sldId id="34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4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0188D-4621-4B2C-84D4-A9C0BF80D298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F2D7-7603-4C95-BC06-AD7589ACE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5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F2D7-7603-4C95-BC06-AD7589ACE0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06B-CEFA-4611-ACA0-B43E0A3895A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C21D-9486-4D8C-9276-428778E12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06B-CEFA-4611-ACA0-B43E0A3895A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C21D-9486-4D8C-9276-428778E12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06B-CEFA-4611-ACA0-B43E0A3895A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C21D-9486-4D8C-9276-428778E12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06B-CEFA-4611-ACA0-B43E0A3895A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C21D-9486-4D8C-9276-428778E12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06B-CEFA-4611-ACA0-B43E0A3895A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C21D-9486-4D8C-9276-428778E12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06B-CEFA-4611-ACA0-B43E0A3895A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C21D-9486-4D8C-9276-428778E12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06B-CEFA-4611-ACA0-B43E0A3895A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C21D-9486-4D8C-9276-428778E12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06B-CEFA-4611-ACA0-B43E0A3895A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C21D-9486-4D8C-9276-428778E12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06B-CEFA-4611-ACA0-B43E0A3895A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C21D-9486-4D8C-9276-428778E12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06B-CEFA-4611-ACA0-B43E0A3895A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C21D-9486-4D8C-9276-428778E12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06B-CEFA-4611-ACA0-B43E0A3895A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C21D-9486-4D8C-9276-428778E12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406B-CEFA-4611-ACA0-B43E0A3895A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1C21D-9486-4D8C-9276-428778E12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Here are the </a:t>
            </a:r>
            <a:br>
              <a:rPr lang="en-US" sz="4800" dirty="0" smtClean="0"/>
            </a:br>
            <a:r>
              <a:rPr lang="en-US" sz="5400" b="1" dirty="0" smtClean="0"/>
              <a:t>20 Aquatic Birds </a:t>
            </a:r>
            <a:br>
              <a:rPr lang="en-US" sz="5400" b="1" dirty="0" smtClean="0"/>
            </a:br>
            <a:r>
              <a:rPr lang="en-US" sz="4800" dirty="0" smtClean="0"/>
              <a:t>you need to know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 </a:t>
            </a:r>
            <a:r>
              <a:rPr lang="en-US" dirty="0" err="1" smtClean="0"/>
              <a:t>glaucous</a:t>
            </a:r>
            <a:r>
              <a:rPr lang="en-US" dirty="0" smtClean="0"/>
              <a:t>-winged gull</a:t>
            </a:r>
            <a:endParaRPr lang="en-US" dirty="0"/>
          </a:p>
        </p:txBody>
      </p:sp>
      <p:pic>
        <p:nvPicPr>
          <p:cNvPr id="3" name="Picture 2" descr="http://d2zntewxcgdtk7.cloudfront.net/Glaucous-winged_Gull_m17-67-28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199"/>
            <a:ext cx="6934200" cy="55451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1600200"/>
            <a:ext cx="3352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White with grey wings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Webbed feet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Pink legs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Yellow beak with reddish spot on lower mandible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 Galápagos penguin</a:t>
            </a:r>
            <a:endParaRPr lang="en-US" dirty="0"/>
          </a:p>
        </p:txBody>
      </p:sp>
      <p:pic>
        <p:nvPicPr>
          <p:cNvPr id="36866" name="Picture 2" descr="http://www.robertwhitemd.com/Images/071807penquin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13088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1547018"/>
            <a:ext cx="3489115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Typical penguin features: counter-shading, wings modified into flippers</a:t>
            </a:r>
          </a:p>
          <a:p>
            <a:r>
              <a:rPr lang="en-US" sz="2400" dirty="0" smtClean="0"/>
              <a:t>Only penguin found north of the equator</a:t>
            </a:r>
          </a:p>
          <a:p>
            <a:r>
              <a:rPr lang="en-US" sz="2400" dirty="0" smtClean="0"/>
              <a:t>Second smallest penguin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914400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9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>Roseate </a:t>
            </a:r>
            <a:br>
              <a:rPr lang="en-US" dirty="0" smtClean="0"/>
            </a:br>
            <a:r>
              <a:rPr lang="en-US" dirty="0" smtClean="0"/>
              <a:t>spoonbill</a:t>
            </a:r>
            <a:endParaRPr lang="en-US" dirty="0"/>
          </a:p>
        </p:txBody>
      </p:sp>
      <p:pic>
        <p:nvPicPr>
          <p:cNvPr id="3" name="Picture 2" descr="http://upload.wikimedia.org/wikipedia/commons/thumb/b/ba/Roseate_Spoonbill_-_Myakka_River_State_Park.jpg/240px-Roseate_Spoonbill_-_Myakka_River_State_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5562600" cy="67910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429" y="31242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Pink plumage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Spatulate</a:t>
            </a:r>
            <a:r>
              <a:rPr lang="en-US" dirty="0" smtClean="0"/>
              <a:t> (spoon-shaped) bill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Wading legs (stilts)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 Common loon (“diver” in U.K.)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24600" y="1547018"/>
            <a:ext cx="2514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Black head with red eye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lack beak</a:t>
            </a:r>
          </a:p>
          <a:p>
            <a:r>
              <a:rPr lang="en-US" sz="2400" dirty="0" smtClean="0"/>
              <a:t>Striped and black collars</a:t>
            </a:r>
          </a:p>
          <a:p>
            <a:r>
              <a:rPr lang="en-US" sz="2400" dirty="0" smtClean="0"/>
              <a:t>Legs attached far back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7892" name="Picture 4" descr="http://gallery.rennlist.com/albums/album482/Common_Loon_J5C91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4966" r="8774" b="12011"/>
          <a:stretch/>
        </p:blipFill>
        <p:spPr bwMode="auto">
          <a:xfrm>
            <a:off x="381000" y="1547017"/>
            <a:ext cx="5950858" cy="395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 Western sandpiper</a:t>
            </a:r>
            <a:endParaRPr lang="en-US" dirty="0"/>
          </a:p>
        </p:txBody>
      </p:sp>
      <p:pic>
        <p:nvPicPr>
          <p:cNvPr id="3" name="Picture 2" descr="http://sdakotabirds.com/species/photos/western_sandpi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884" y="1371601"/>
            <a:ext cx="5915716" cy="48768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21336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Thin probing bill</a:t>
            </a:r>
          </a:p>
          <a:p>
            <a:r>
              <a:rPr lang="en-US" sz="2400" dirty="0" smtClean="0"/>
              <a:t>Long black legs</a:t>
            </a:r>
          </a:p>
          <a:p>
            <a:r>
              <a:rPr lang="en-US" sz="2400" dirty="0" smtClean="0"/>
              <a:t>Slightly webbed feet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93" y="76200"/>
            <a:ext cx="8229600" cy="1143000"/>
          </a:xfrm>
        </p:spPr>
        <p:txBody>
          <a:bodyPr/>
          <a:lstStyle/>
          <a:p>
            <a:r>
              <a:rPr lang="en-US" dirty="0" smtClean="0"/>
              <a:t>12.  (American) avocet</a:t>
            </a:r>
            <a:endParaRPr lang="en-US" dirty="0"/>
          </a:p>
        </p:txBody>
      </p:sp>
      <p:pic>
        <p:nvPicPr>
          <p:cNvPr id="5" name="Picture 4" descr="http://tsuru-bird.net/a_species/avocet_american/avocet_american_winter_california_3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"/>
          <a:stretch/>
        </p:blipFill>
        <p:spPr bwMode="auto">
          <a:xfrm>
            <a:off x="0" y="1219200"/>
            <a:ext cx="9143999" cy="569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1447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Thin upturned beak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Stilt-like legs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Two color phases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ntpitta.com/images/photos/herons/Great-Blue-Heron-tarcoles_1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38"/>
            <a:ext cx="7092970" cy="68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13.  Great blue heron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2691586"/>
            <a:ext cx="396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 shaped neck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Stilt legs and wide-splayed wader toes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Spear tip yellow beak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Two dark pony tails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irdingnz.co.nz/images/dmImage/StandardImage/Sbstephenson_087071_1009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7" b="10628"/>
          <a:stretch/>
        </p:blipFill>
        <p:spPr bwMode="auto">
          <a:xfrm>
            <a:off x="-29688" y="381000"/>
            <a:ext cx="9375569" cy="592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r>
              <a:rPr lang="en-US" dirty="0" smtClean="0"/>
              <a:t>14.  </a:t>
            </a:r>
            <a:r>
              <a:rPr lang="en-US" dirty="0" err="1" smtClean="0"/>
              <a:t>wrybill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Dark collar across chest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bird in the world with a beak turned to the right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Endemic to New Zealand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shonreed.com/gallery/favorites/Western%20Grebe%20With%20Chick.jpg"/>
          <p:cNvPicPr>
            <a:picLocks noChangeAspect="1" noChangeArrowheads="1"/>
          </p:cNvPicPr>
          <p:nvPr/>
        </p:nvPicPr>
        <p:blipFill>
          <a:blip r:embed="rId2" cstate="print"/>
          <a:srcRect l="1382" t="5263" r="526" b="3509"/>
          <a:stretch>
            <a:fillRect/>
          </a:stretch>
        </p:blipFill>
        <p:spPr bwMode="auto">
          <a:xfrm>
            <a:off x="-21772" y="0"/>
            <a:ext cx="936380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6858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15.  Western grebe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67400" y="1066800"/>
            <a:ext cx="3276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Black cap with red eye, long white neck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Yellow beak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Legs attached far back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 Pelagic cormorant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29485" y="1447800"/>
            <a:ext cx="3489115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All black (no counter shading)</a:t>
            </a:r>
          </a:p>
          <a:p>
            <a:r>
              <a:rPr lang="en-US" sz="2400" dirty="0" smtClean="0"/>
              <a:t>Beak hooks at tip</a:t>
            </a:r>
          </a:p>
          <a:p>
            <a:r>
              <a:rPr lang="en-US" sz="2400" dirty="0" smtClean="0"/>
              <a:t>Small pouch (like a junior pelican)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986" name="Picture 2" descr="http://www.birdskorea.org/Images/images2010/08/Pelagic-Cormorant_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0149"/>
            <a:ext cx="4690242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286000"/>
            <a:ext cx="297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about 10,050 species of birds in the world.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You only have to learn 20</a:t>
            </a:r>
            <a:endParaRPr lang="en-US" dirty="0"/>
          </a:p>
        </p:txBody>
      </p:sp>
      <p:pic>
        <p:nvPicPr>
          <p:cNvPr id="100354" name="Picture 2" descr="Bird Or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17.  Wandering albatross</a:t>
            </a:r>
            <a:endParaRPr lang="en-US" dirty="0"/>
          </a:p>
        </p:txBody>
      </p:sp>
      <p:pic>
        <p:nvPicPr>
          <p:cNvPr id="3" name="Picture 2" descr="http://3.bp.blogspot.com/_W90V87w3sr8/TQd8rP-R8TI/AAAAAAAAAbc/GhaGWIMJ8Pw/s1600/White-Cap-Albat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08776"/>
            <a:ext cx="7770467" cy="57219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12192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Gull-like appearance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Tube nose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Incredible                        wing span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5334000" cy="1143000"/>
          </a:xfrm>
        </p:spPr>
        <p:txBody>
          <a:bodyPr/>
          <a:lstStyle/>
          <a:p>
            <a:r>
              <a:rPr lang="en-US" dirty="0" smtClean="0"/>
              <a:t>18.  Black skimmer</a:t>
            </a:r>
            <a:endParaRPr lang="en-US" dirty="0"/>
          </a:p>
        </p:txBody>
      </p:sp>
      <p:pic>
        <p:nvPicPr>
          <p:cNvPr id="3" name="Picture 4" descr="http://4.bp.blogspot.com/_AiHL6WpaVn8/TUdtFPleu3I/AAAAAAAAGyE/TcLYSMCG7lo/s1600/3%2BBlack%2BSkimmer%252C%2BBunche%2BBeach%252C%2BFlorida%252C%2BJanuary%2B26%252C%2B2011%2B%252821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704"/>
            <a:ext cx="9144000" cy="4648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62600" y="1085375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Unusual beak with extended lower mandible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Small legs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Black 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19.  Blue-footed booby</a:t>
            </a:r>
            <a:endParaRPr lang="en-US" dirty="0"/>
          </a:p>
        </p:txBody>
      </p:sp>
      <p:pic>
        <p:nvPicPr>
          <p:cNvPr id="3" name="Picture 2" descr="http://images.cheezburger.com/completestore/2011/1/18/4c4af65a-59c9-4068-9daf-68d5f0e596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4963218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0" y="18288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Counter shading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Built for diving from the sky: even has permanently closed nostrils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Blue webbed feet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chmoker.org/BirdPics/Photos/Wrens/AMD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037" y="0"/>
            <a:ext cx="9633508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19801" y="1981200"/>
            <a:ext cx="2971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Chunky body with gray plumage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Short tail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Specialized scales that seal off nostrils when it dives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20.  American dipper </a:t>
            </a:r>
            <a:r>
              <a:rPr lang="en-US" sz="3600" dirty="0" smtClean="0">
                <a:solidFill>
                  <a:schemeClr val="bg1"/>
                </a:solidFill>
              </a:rPr>
              <a:t>(water ouzel)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as you learn each of your 20 species, ask three questions: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752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What adaptations does this bird    </a:t>
            </a:r>
          </a:p>
          <a:p>
            <a:r>
              <a:rPr lang="en-US" sz="3600" dirty="0" smtClean="0"/>
              <a:t>     have for an aquatic lifestyle?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3528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What can you tell about its ecological </a:t>
            </a:r>
          </a:p>
          <a:p>
            <a:r>
              <a:rPr lang="en-US" sz="3200" dirty="0" smtClean="0"/>
              <a:t>    niche just by looking at its body?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8006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What recognition features does this bird </a:t>
            </a:r>
          </a:p>
          <a:p>
            <a:r>
              <a:rPr lang="en-US" sz="3200" dirty="0" smtClean="0"/>
              <a:t>    have?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 </a:t>
            </a:r>
            <a:r>
              <a:rPr lang="en-US" dirty="0" err="1" smtClean="0"/>
              <a:t>dowitcher</a:t>
            </a:r>
            <a:endParaRPr lang="en-US" dirty="0"/>
          </a:p>
        </p:txBody>
      </p:sp>
      <p:pic>
        <p:nvPicPr>
          <p:cNvPr id="4" name="Picture 2" descr="http://www.larkwire.com/static/content/images/ipad/WBNA1/Short-billedDowit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37607"/>
            <a:ext cx="5289666" cy="41773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1712013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Looooong</a:t>
            </a:r>
            <a:r>
              <a:rPr lang="en-US" dirty="0" smtClean="0"/>
              <a:t> beak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Stilt-like yellow legs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Speckled back</a:t>
            </a:r>
            <a:endParaRPr lang="en-US" dirty="0"/>
          </a:p>
        </p:txBody>
      </p:sp>
      <p:pic>
        <p:nvPicPr>
          <p:cNvPr id="6" name="Picture 2" descr="http://www.wilddelaware.com/wp-content/short-billed-dowitcher-27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291" y="2984407"/>
            <a:ext cx="3094529" cy="353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9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ilentlandscapes.com/photos/imagecache/Landscape_Photo/horned_puffin.jpg"/>
          <p:cNvPicPr>
            <a:picLocks noChangeAspect="1" noChangeArrowheads="1"/>
          </p:cNvPicPr>
          <p:nvPr/>
        </p:nvPicPr>
        <p:blipFill rotWithShape="1">
          <a:blip r:embed="rId2" cstate="print"/>
          <a:srcRect l="11606" t="5673" r="7235" b="5859"/>
          <a:stretch/>
        </p:blipFill>
        <p:spPr bwMode="auto">
          <a:xfrm>
            <a:off x="0" y="0"/>
            <a:ext cx="940226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Horned puffin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4285" y="1828800"/>
            <a:ext cx="3489115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ounter shading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High multi-colored beak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Vertical eye-liner looks a little like a horn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 Magnificent </a:t>
            </a:r>
            <a:r>
              <a:rPr lang="en-US" dirty="0" err="1" smtClean="0"/>
              <a:t>frigatebird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3420"/>
            <a:ext cx="8188191" cy="546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600200"/>
            <a:ext cx="419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Long beak, hooked at the tip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Built for speed: narrow pointed wings; lunate tail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Males with inflatable red throat patch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bc.lynxeds.com/files/pictures/Al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90297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2362200"/>
            <a:ext cx="335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Counter-shading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Webbed feet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White strip along beak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4. Razorbill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cillypelagics.com/z1.jpg"/>
          <p:cNvPicPr>
            <a:picLocks noChangeAspect="1" noChangeArrowheads="1"/>
          </p:cNvPicPr>
          <p:nvPr/>
        </p:nvPicPr>
        <p:blipFill rotWithShape="1">
          <a:blip r:embed="rId2" cstate="print"/>
          <a:srcRect r="2247" b="7775"/>
          <a:stretch/>
        </p:blipFill>
        <p:spPr bwMode="auto">
          <a:xfrm>
            <a:off x="0" y="0"/>
            <a:ext cx="9143999" cy="69015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7244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.  Storm petrel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685800"/>
            <a:ext cx="3505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Dark gray (soot) color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Webbed feet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Tube nose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86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 Hooded merganser</a:t>
            </a:r>
            <a:endParaRPr lang="en-US" dirty="0"/>
          </a:p>
        </p:txBody>
      </p:sp>
      <p:pic>
        <p:nvPicPr>
          <p:cNvPr id="6" name="Picture 2" descr="http://tgreybirds.com/HoodedMerganser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3"/>
          <a:stretch/>
        </p:blipFill>
        <p:spPr bwMode="auto">
          <a:xfrm>
            <a:off x="304800" y="1295400"/>
            <a:ext cx="533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9859" y="3352800"/>
            <a:ext cx="278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Flexible black and white crest </a:t>
            </a:r>
            <a:r>
              <a:rPr lang="en-US" sz="2000" dirty="0" smtClean="0">
                <a:solidFill>
                  <a:schemeClr val="bg1"/>
                </a:solidFill>
              </a:rPr>
              <a:t>(males)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Webbed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Toothed/serrated margin on beak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433</Words>
  <Application>Microsoft Office PowerPoint</Application>
  <PresentationFormat>On-screen Show (4:3)</PresentationFormat>
  <Paragraphs>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Here are the  20 Aquatic Birds  you need to know</vt:lpstr>
      <vt:lpstr>There are about 10,050 species of birds in the world.   You only have to learn 20</vt:lpstr>
      <vt:lpstr>So as you learn each of your 20 species, ask three questions:</vt:lpstr>
      <vt:lpstr>1.  dowitcher</vt:lpstr>
      <vt:lpstr>2.   Horned puffin</vt:lpstr>
      <vt:lpstr>3.  Magnificent frigatebird</vt:lpstr>
      <vt:lpstr>4. Razorbill</vt:lpstr>
      <vt:lpstr>5.  Storm petrel</vt:lpstr>
      <vt:lpstr>6.  Hooded merganser</vt:lpstr>
      <vt:lpstr>7.  glaucous-winged gull</vt:lpstr>
      <vt:lpstr>8.  Galápagos penguin</vt:lpstr>
      <vt:lpstr>9.   Roseate  spoonbill</vt:lpstr>
      <vt:lpstr>10.  Common loon (“diver” in U.K.)</vt:lpstr>
      <vt:lpstr>11.  Western sandpiper</vt:lpstr>
      <vt:lpstr>12.  (American) avocet</vt:lpstr>
      <vt:lpstr>13.  Great blue heron</vt:lpstr>
      <vt:lpstr>14.  wrybill</vt:lpstr>
      <vt:lpstr>15.  Western grebe</vt:lpstr>
      <vt:lpstr>16.  Pelagic cormorant</vt:lpstr>
      <vt:lpstr>17.  Wandering albatross</vt:lpstr>
      <vt:lpstr>18.  Black skimmer</vt:lpstr>
      <vt:lpstr>19.  Blue-footed booby</vt:lpstr>
      <vt:lpstr>20.  American dipper (water ouzel)</vt:lpstr>
    </vt:vector>
  </TitlesOfParts>
  <Company>Issaquah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Hooded Merganser</dc:title>
  <dc:creator>Windows User</dc:creator>
  <cp:lastModifiedBy>Robles, Bryan        IHS Staff</cp:lastModifiedBy>
  <cp:revision>101</cp:revision>
  <dcterms:created xsi:type="dcterms:W3CDTF">2012-02-16T16:32:14Z</dcterms:created>
  <dcterms:modified xsi:type="dcterms:W3CDTF">2017-05-02T14:09:33Z</dcterms:modified>
</cp:coreProperties>
</file>